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60" r:id="rId2"/>
  </p:sldIdLst>
  <p:sldSz cx="219456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A20EA2C-30EB-F088-860B-5590A38F9728}" name="Office" initials="OM" userId="S::w5525@office2023.cab::cda66e9a-4093-4226-bdaf-b36d73c64cc5" providerId="AD"/>
  <p188:author id="{F8DF00D6-A03E-AFA9-E909-7291BAAFBD1D}" name="Kan Min-Yen" initials="" userId="S::dcskmy@nus.edu.sg::75081141-1951-4f41-9fb3-30a73892ea9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8F98"/>
    <a:srgbClr val="E5B2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61"/>
    <p:restoredTop sz="94690"/>
  </p:normalViewPr>
  <p:slideViewPr>
    <p:cSldViewPr snapToGrid="0">
      <p:cViewPr>
        <p:scale>
          <a:sx n="136" d="100"/>
          <a:sy n="136" d="100"/>
        </p:scale>
        <p:origin x="-1992" y="-5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8/10/relationships/authors" Target="authors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7236-0551-8C42-96B4-4412322B76A0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D3FA3D-CB25-3341-AECD-0C8A0A4EE5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78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633010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1316504" algn="l" defTabSz="2633010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2633010" algn="l" defTabSz="2633010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3949515" algn="l" defTabSz="2633010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5266019" algn="l" defTabSz="2633010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6582525" algn="l" defTabSz="2633010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7899029" algn="l" defTabSz="2633010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9215536" algn="l" defTabSz="2633010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10532040" algn="l" defTabSz="2633010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9D0D40-C329-CBBC-AE8C-21A4D4893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11F410-CE36-BF48-96D0-A324874E25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86000" y="685800"/>
            <a:ext cx="228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1306D3F-51D8-1AC8-D55E-7BD5A5E190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898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5387342"/>
            <a:ext cx="18653760" cy="11460480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7289782"/>
            <a:ext cx="16459200" cy="7947658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9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91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752600"/>
            <a:ext cx="473202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752600"/>
            <a:ext cx="1392174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84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0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8206749"/>
            <a:ext cx="18928080" cy="13693138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22029429"/>
            <a:ext cx="18928080" cy="7200898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82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45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240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752607"/>
            <a:ext cx="189280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8069582"/>
            <a:ext cx="9284016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12024360"/>
            <a:ext cx="928401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8069582"/>
            <a:ext cx="9329738" cy="395477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12024360"/>
            <a:ext cx="932973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276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390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34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4739647"/>
            <a:ext cx="11109960" cy="23393400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98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4739647"/>
            <a:ext cx="11109960" cy="23393400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14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752607"/>
            <a:ext cx="189280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8763000"/>
            <a:ext cx="189280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9B40D6-621E-2949-ACA4-680B010C6B1A}" type="datetimeFigureOut">
              <a:rPr lang="en-US" smtClean="0"/>
              <a:t>10/31/25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30510487"/>
            <a:ext cx="74066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2795FD-816E-EF47-96B8-B7BC2B0B6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543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ti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emf"/><Relationship Id="rId5" Type="http://schemas.openxmlformats.org/officeDocument/2006/relationships/image" Target="../media/image3.jpeg"/><Relationship Id="rId10" Type="http://schemas.openxmlformats.org/officeDocument/2006/relationships/image" Target="../media/image8.emf"/><Relationship Id="rId4" Type="http://schemas.openxmlformats.org/officeDocument/2006/relationships/image" Target="../media/image2.tif"/><Relationship Id="rId9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F57FB-505B-1569-DB17-8E4BBC618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Deep Reinforcement Learning with Distributional Semantic Rewards for Abstractive Summarization">
            <a:extLst>
              <a:ext uri="{FF2B5EF4-FFF2-40B4-BE49-F238E27FC236}">
                <a16:creationId xmlns:a16="http://schemas.microsoft.com/office/drawing/2014/main" id="{4DF28C57-DEFD-0E19-A9CE-5F79F6B8DD6B}"/>
              </a:ext>
            </a:extLst>
          </p:cNvPr>
          <p:cNvSpPr txBox="1"/>
          <p:nvPr/>
        </p:nvSpPr>
        <p:spPr>
          <a:xfrm>
            <a:off x="152399" y="68375"/>
            <a:ext cx="21640801" cy="810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m="http://schemas.openxmlformats.org/officeDocument/2006/math" xmlns="" xmlns:a14="http://schemas.microsoft.com/office/drawing/2010/main" xmlns:mc="http://schemas.openxmlformats.org/markup-compatibility/2006" val="1"/>
            </a:ext>
          </a:extLst>
        </p:spPr>
        <p:txBody>
          <a:bodyPr wrap="square" lIns="96442" tIns="96442" rIns="96442" bIns="96442" anchor="ctr">
            <a:spAutoFit/>
          </a:bodyPr>
          <a:lstStyle>
            <a:lvl1pPr>
              <a:defRPr sz="4000"/>
            </a:lvl1pPr>
          </a:lstStyle>
          <a:p>
            <a:pPr algn="ctr"/>
            <a:r>
              <a:rPr lang="en-GB" b="1" dirty="0">
                <a:solidFill>
                  <a:srgbClr val="7030A0"/>
                </a:solidFill>
              </a:rPr>
              <a:t>Are Knowledge and Reference in Multilingual Language Models Cross-Lingually Consistent?</a:t>
            </a:r>
            <a:endParaRPr lang="en-US" b="1" dirty="0">
              <a:solidFill>
                <a:srgbClr val="7030A0"/>
              </a:solidFill>
              <a:latin typeface="Apple Braille Outline 6 Dot" pitchFamily="2" charset="0"/>
              <a:cs typeface="Al Bayan Plain" pitchFamily="2" charset="-78"/>
            </a:endParaRPr>
          </a:p>
        </p:txBody>
      </p:sp>
      <p:sp>
        <p:nvSpPr>
          <p:cNvPr id="120" name="Siyao Li1*, Deren Lei1*, Pengda Qin2, William Yang Wang1">
            <a:extLst>
              <a:ext uri="{FF2B5EF4-FFF2-40B4-BE49-F238E27FC236}">
                <a16:creationId xmlns:a16="http://schemas.microsoft.com/office/drawing/2014/main" id="{1CBDC3DA-5B7F-14A4-9F86-9D89C947B7A7}"/>
              </a:ext>
            </a:extLst>
          </p:cNvPr>
          <p:cNvSpPr txBox="1"/>
          <p:nvPr/>
        </p:nvSpPr>
        <p:spPr>
          <a:xfrm>
            <a:off x="5006429" y="875755"/>
            <a:ext cx="11932740" cy="748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6442" tIns="96442" rIns="96442" bIns="96442" anchor="ctr">
            <a:spAutoFit/>
          </a:bodyPr>
          <a:lstStyle/>
          <a:p>
            <a:pPr algn="ctr"/>
            <a:r>
              <a:rPr lang="en-GB" sz="3600" dirty="0">
                <a:solidFill>
                  <a:srgbClr val="0070C0"/>
                </a:solidFill>
              </a:rPr>
              <a:t>Xi Ai*, Mahardika Krisna Ihsani*, Min-Yen Kan</a:t>
            </a:r>
          </a:p>
        </p:txBody>
      </p:sp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FDA6B755-7046-1E83-4807-7A0DE6B14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6168" y="29017130"/>
            <a:ext cx="5774474" cy="104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E275EC3F-10AA-2765-C583-F039566AC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3590" y="26447315"/>
            <a:ext cx="3335647" cy="1261171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MBZUAI_Logo_EN_Blue_CMYK.jpg" descr="MBZUAI_Logo_EN_Blue_CMYK.jpg">
            <a:extLst>
              <a:ext uri="{FF2B5EF4-FFF2-40B4-BE49-F238E27FC236}">
                <a16:creationId xmlns:a16="http://schemas.microsoft.com/office/drawing/2014/main" id="{AE9C2295-A476-983C-1994-F68626505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13006" y="30853510"/>
            <a:ext cx="6119471" cy="2054023"/>
          </a:xfrm>
          <a:prstGeom prst="rect">
            <a:avLst/>
          </a:prstGeom>
          <a:ln w="12700">
            <a:miter lim="400000"/>
          </a:ln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F6CD54B-F3F1-004A-2E4B-DF581EDEF3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46355" y="25970683"/>
            <a:ext cx="2353341" cy="22580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6A9C136-F41C-D4E6-52ED-B9052ED0D0E7}"/>
              </a:ext>
            </a:extLst>
          </p:cNvPr>
          <p:cNvSpPr txBox="1"/>
          <p:nvPr/>
        </p:nvSpPr>
        <p:spPr>
          <a:xfrm>
            <a:off x="800100" y="20573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EA68CC-EAAC-48DD-BEE1-8F49969CBA01}"/>
              </a:ext>
            </a:extLst>
          </p:cNvPr>
          <p:cNvSpPr txBox="1"/>
          <p:nvPr/>
        </p:nvSpPr>
        <p:spPr>
          <a:xfrm>
            <a:off x="152400" y="1714497"/>
            <a:ext cx="7952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rgbClr val="0070C0"/>
                </a:solidFill>
              </a:rPr>
              <a:t>Language Diversity and Knowledge Consistency</a:t>
            </a:r>
            <a:endParaRPr lang="en-CN" sz="2800" b="1" dirty="0">
              <a:solidFill>
                <a:srgbClr val="0070C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B7A3B0-FAE8-FCF2-A4CB-2BFA7CE789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3002272"/>
            <a:ext cx="16833178" cy="587222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14380E1-60FA-ED6A-C3C0-53E6779CDFE9}"/>
              </a:ext>
            </a:extLst>
          </p:cNvPr>
          <p:cNvSpPr txBox="1"/>
          <p:nvPr/>
        </p:nvSpPr>
        <p:spPr>
          <a:xfrm>
            <a:off x="16481091" y="1714497"/>
            <a:ext cx="21323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800" b="1" dirty="0">
                <a:solidFill>
                  <a:srgbClr val="0070C0"/>
                </a:solidFill>
              </a:rPr>
              <a:t>Conclusion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882F2E-C356-8AD2-1031-BEF07AB7433B}"/>
              </a:ext>
            </a:extLst>
          </p:cNvPr>
          <p:cNvSpPr txBox="1"/>
          <p:nvPr/>
        </p:nvSpPr>
        <p:spPr>
          <a:xfrm>
            <a:off x="16509007" y="2286167"/>
            <a:ext cx="5284193" cy="62324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2100" dirty="0"/>
              <a:t>Multilingual models uncovers a consistency bottleneck whereby the consistency does not grow monotonically on each layer.</a:t>
            </a:r>
          </a:p>
          <a:p>
            <a:endParaRPr lang="en-CN" sz="2100" dirty="0"/>
          </a:p>
          <a:p>
            <a:r>
              <a:rPr lang="en-CN" sz="2100" b="1" dirty="0"/>
              <a:t>Key Factors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2100" dirty="0"/>
              <a:t>model architectures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2100" dirty="0"/>
              <a:t>training strategies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2100" dirty="0"/>
              <a:t>deep semantic alignments</a:t>
            </a:r>
          </a:p>
          <a:p>
            <a:endParaRPr lang="en-CN" sz="2100" dirty="0"/>
          </a:p>
          <a:p>
            <a:r>
              <a:rPr lang="en-CN" sz="2100" b="1" dirty="0"/>
              <a:t>Promising directions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2100" dirty="0"/>
              <a:t>test-time calibration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2100" dirty="0"/>
              <a:t>training with cross-lingual alignment objectives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2100" dirty="0"/>
              <a:t>code-switching training</a:t>
            </a:r>
          </a:p>
          <a:p>
            <a:endParaRPr lang="en-CN" sz="2100" dirty="0"/>
          </a:p>
          <a:p>
            <a:r>
              <a:rPr lang="en-CN" sz="2100" b="1" dirty="0"/>
              <a:t>Not necessary and sufficient conditions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2100" dirty="0"/>
              <a:t>cross-lingual representations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2100" dirty="0"/>
              <a:t>shared scripts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N" sz="2100" dirty="0"/>
              <a:t>parallel samples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15048B-F076-EB3D-D6DE-DC514240CFF6}"/>
              </a:ext>
            </a:extLst>
          </p:cNvPr>
          <p:cNvSpPr txBox="1"/>
          <p:nvPr/>
        </p:nvSpPr>
        <p:spPr>
          <a:xfrm>
            <a:off x="252667" y="2335615"/>
            <a:ext cx="162279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dirty="0"/>
              <a:t>A salient aspect of humanity is that, while people may speak different languages, they can share common references and knowledge. We are thus interested in analyzing, evaluating, and interpreting cross-lingual consistency for factual knowledge. In this work, we measure consistency evolution by quantifying the distribution difference between two code-mixed, coreferential statements for each layer’s output.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46A4688-E19A-9AAF-6C81-67FBB2333722}"/>
              </a:ext>
            </a:extLst>
          </p:cNvPr>
          <p:cNvCxnSpPr>
            <a:cxnSpLocks/>
          </p:cNvCxnSpPr>
          <p:nvPr/>
        </p:nvCxnSpPr>
        <p:spPr>
          <a:xfrm>
            <a:off x="210030" y="8701877"/>
            <a:ext cx="2136359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AFE2C69-4C8D-08EC-4260-79517298863F}"/>
              </a:ext>
            </a:extLst>
          </p:cNvPr>
          <p:cNvCxnSpPr>
            <a:cxnSpLocks/>
          </p:cNvCxnSpPr>
          <p:nvPr/>
        </p:nvCxnSpPr>
        <p:spPr>
          <a:xfrm>
            <a:off x="16473469" y="1714497"/>
            <a:ext cx="0" cy="698738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8D4C0D9-3C91-6D8D-5A82-7847F4DAD301}"/>
              </a:ext>
            </a:extLst>
          </p:cNvPr>
          <p:cNvSpPr txBox="1"/>
          <p:nvPr/>
        </p:nvSpPr>
        <p:spPr>
          <a:xfrm>
            <a:off x="152399" y="9592361"/>
            <a:ext cx="1564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800" b="1" dirty="0">
                <a:solidFill>
                  <a:srgbClr val="0070C0"/>
                </a:solidFill>
              </a:rPr>
              <a:t>Findings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AB55A4C-228E-2719-E3E1-A49671BE21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0029" y="10194425"/>
            <a:ext cx="5691453" cy="788292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16A209E-EEB0-1733-D671-E312CEAACAE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90355" y="10198939"/>
            <a:ext cx="9341645" cy="7938904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0BF15F8-5B83-625B-3D83-1BD56DB7E5B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1213" y="19583028"/>
            <a:ext cx="10142938" cy="561228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EC6EAEB2-3DDC-3089-62EB-473EB26E50E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0114" y="26275371"/>
            <a:ext cx="13950039" cy="537667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59DBAA0-8065-7E78-A70A-88B1784C585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707199" y="19521885"/>
            <a:ext cx="10543934" cy="509451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14FBA478-3CAD-8AE9-C250-E6F00B98409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474680" y="10193973"/>
            <a:ext cx="6318519" cy="6697631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57ECF92-3957-4B18-94DC-01E59FCD944A}"/>
              </a:ext>
            </a:extLst>
          </p:cNvPr>
          <p:cNvSpPr txBox="1"/>
          <p:nvPr/>
        </p:nvSpPr>
        <p:spPr>
          <a:xfrm>
            <a:off x="210029" y="18077353"/>
            <a:ext cx="138901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Method: </a:t>
            </a:r>
            <a:r>
              <a:rPr lang="en-GB" dirty="0"/>
              <a:t>we compute the consistency metrics for each layer’s representation and organize the results from the final output into 6 groups. </a:t>
            </a:r>
          </a:p>
          <a:p>
            <a:r>
              <a:rPr lang="en-GB" b="1" dirty="0"/>
              <a:t>Consistency bottlenecks and issues are tied to language characteristics, scripts, and training biases through layer-wise analyses and interpretability approaches, which potentially prevent cross-lingual consistency improvements and gains from scaling.</a:t>
            </a:r>
            <a:endParaRPr lang="en-GB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9D29A33-887F-CB30-3A79-5B1A6A68C632}"/>
              </a:ext>
            </a:extLst>
          </p:cNvPr>
          <p:cNvSpPr txBox="1"/>
          <p:nvPr/>
        </p:nvSpPr>
        <p:spPr>
          <a:xfrm>
            <a:off x="15454146" y="17246357"/>
            <a:ext cx="631851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b="1" dirty="0">
                <a:solidFill>
                  <a:srgbClr val="000000"/>
                </a:solidFill>
                <a:effectLst/>
              </a:rPr>
              <a:t>Method: </a:t>
            </a:r>
            <a:r>
              <a:rPr lang="en-GB" b="1" dirty="0">
                <a:solidFill>
                  <a:srgbClr val="000000"/>
                </a:solidFill>
              </a:rPr>
              <a:t>w</a:t>
            </a:r>
            <a:r>
              <a:rPr lang="en-GB" dirty="0">
                <a:solidFill>
                  <a:srgbClr val="000000"/>
                </a:solidFill>
                <a:effectLst/>
              </a:rPr>
              <a:t>e compare a base model with a vocabulary-expended model (VP-x) to isolate the vocabulary factor or the shared-script factor. </a:t>
            </a:r>
          </a:p>
          <a:p>
            <a:r>
              <a:rPr lang="en-GB" b="1" dirty="0"/>
              <a:t>Shared language scripts contribute to cross-lingual consistency, especially for encoder and decoder models, but it is not a necessary condition to achieve it.</a:t>
            </a:r>
            <a:endParaRPr lang="en-GB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70B009E-4A1C-E614-4F0B-55957310EF40}"/>
              </a:ext>
            </a:extLst>
          </p:cNvPr>
          <p:cNvSpPr txBox="1"/>
          <p:nvPr/>
        </p:nvSpPr>
        <p:spPr>
          <a:xfrm>
            <a:off x="15374638" y="9592361"/>
            <a:ext cx="1564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800" b="1" dirty="0">
                <a:solidFill>
                  <a:srgbClr val="0070C0"/>
                </a:solidFill>
              </a:rPr>
              <a:t>Findings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AED039D-FAF5-8796-BDD4-E41D2F411EE0}"/>
              </a:ext>
            </a:extLst>
          </p:cNvPr>
          <p:cNvCxnSpPr>
            <a:cxnSpLocks/>
          </p:cNvCxnSpPr>
          <p:nvPr/>
        </p:nvCxnSpPr>
        <p:spPr>
          <a:xfrm flipH="1">
            <a:off x="15332000" y="9550157"/>
            <a:ext cx="42638" cy="94404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539F68C-F06D-7B7A-B4AD-86E5DB72A06C}"/>
              </a:ext>
            </a:extLst>
          </p:cNvPr>
          <p:cNvCxnSpPr>
            <a:cxnSpLocks/>
          </p:cNvCxnSpPr>
          <p:nvPr/>
        </p:nvCxnSpPr>
        <p:spPr>
          <a:xfrm>
            <a:off x="210029" y="1714497"/>
            <a:ext cx="2136359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69835FD-1ECB-0A52-D814-6FAE2C6A0A0B}"/>
              </a:ext>
            </a:extLst>
          </p:cNvPr>
          <p:cNvSpPr txBox="1"/>
          <p:nvPr/>
        </p:nvSpPr>
        <p:spPr>
          <a:xfrm>
            <a:off x="152399" y="19000682"/>
            <a:ext cx="1564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800" b="1" dirty="0">
                <a:solidFill>
                  <a:srgbClr val="0070C0"/>
                </a:solidFill>
              </a:rPr>
              <a:t>Findings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853BDEB1-5E37-00D5-2BB0-A4C2BEBB927E}"/>
              </a:ext>
            </a:extLst>
          </p:cNvPr>
          <p:cNvCxnSpPr>
            <a:cxnSpLocks/>
          </p:cNvCxnSpPr>
          <p:nvPr/>
        </p:nvCxnSpPr>
        <p:spPr>
          <a:xfrm>
            <a:off x="210029" y="19000683"/>
            <a:ext cx="2136359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175FEE11-2B9D-73F3-9D23-971213D7DE15}"/>
              </a:ext>
            </a:extLst>
          </p:cNvPr>
          <p:cNvSpPr txBox="1"/>
          <p:nvPr/>
        </p:nvSpPr>
        <p:spPr>
          <a:xfrm>
            <a:off x="10661177" y="18966537"/>
            <a:ext cx="1564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800" b="1" dirty="0">
                <a:solidFill>
                  <a:srgbClr val="0070C0"/>
                </a:solidFill>
              </a:rPr>
              <a:t>Findings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5DFD80F-37C0-B4D1-4E2C-F00E73ECACE5}"/>
              </a:ext>
            </a:extLst>
          </p:cNvPr>
          <p:cNvSpPr txBox="1"/>
          <p:nvPr/>
        </p:nvSpPr>
        <p:spPr>
          <a:xfrm>
            <a:off x="181212" y="25065024"/>
            <a:ext cx="103990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Method:  </a:t>
            </a:r>
            <a:r>
              <a:rPr lang="en-GB" dirty="0"/>
              <a:t>we take the activated neurons (IG2 scores) into account.</a:t>
            </a:r>
          </a:p>
          <a:p>
            <a:r>
              <a:rPr lang="en-GB" b="1" dirty="0"/>
              <a:t>Consistency moderately correlates with sharing feed-forward neurons at all the layers statistically.</a:t>
            </a:r>
            <a:endParaRPr lang="en-GB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0322C75-7F4F-1305-8A58-C6C975F392C0}"/>
              </a:ext>
            </a:extLst>
          </p:cNvPr>
          <p:cNvSpPr txBox="1"/>
          <p:nvPr/>
        </p:nvSpPr>
        <p:spPr>
          <a:xfrm>
            <a:off x="10661177" y="24587533"/>
            <a:ext cx="1128442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Method:  </a:t>
            </a:r>
            <a:r>
              <a:rPr lang="en-GB" dirty="0"/>
              <a:t>we patch English-biased activation to other languages.</a:t>
            </a:r>
          </a:p>
          <a:p>
            <a:r>
              <a:rPr lang="en-GB" b="1" dirty="0"/>
              <a:t>There is a partial causality from adding language biases (of high-resource languages) to improving cross-lingual knowledge consistency. Directly adding bias via representation patching could be a potential method to calibrate consistency in the test time.</a:t>
            </a:r>
            <a:endParaRPr lang="en-GB" dirty="0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F405316-7B1E-8FA3-3A33-C338ABFBFCAB}"/>
              </a:ext>
            </a:extLst>
          </p:cNvPr>
          <p:cNvCxnSpPr>
            <a:cxnSpLocks/>
          </p:cNvCxnSpPr>
          <p:nvPr/>
        </p:nvCxnSpPr>
        <p:spPr>
          <a:xfrm>
            <a:off x="210029" y="25746570"/>
            <a:ext cx="2144456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0F203A3-33CC-28A7-8E34-8D941D77FDDB}"/>
              </a:ext>
            </a:extLst>
          </p:cNvPr>
          <p:cNvCxnSpPr>
            <a:cxnSpLocks/>
          </p:cNvCxnSpPr>
          <p:nvPr/>
        </p:nvCxnSpPr>
        <p:spPr>
          <a:xfrm>
            <a:off x="10661177" y="19000682"/>
            <a:ext cx="0" cy="674588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2641D743-46DF-AB9F-0E6F-E647E3E851F5}"/>
              </a:ext>
            </a:extLst>
          </p:cNvPr>
          <p:cNvSpPr txBox="1"/>
          <p:nvPr/>
        </p:nvSpPr>
        <p:spPr>
          <a:xfrm>
            <a:off x="152398" y="25787862"/>
            <a:ext cx="15645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800" b="1" dirty="0">
                <a:solidFill>
                  <a:srgbClr val="0070C0"/>
                </a:solidFill>
              </a:rPr>
              <a:t>Findings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C7DD5A4-6966-78E8-0830-D86FDEC7BB8B}"/>
              </a:ext>
            </a:extLst>
          </p:cNvPr>
          <p:cNvSpPr txBox="1"/>
          <p:nvPr/>
        </p:nvSpPr>
        <p:spPr>
          <a:xfrm>
            <a:off x="181212" y="31530670"/>
            <a:ext cx="152532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Method: w</a:t>
            </a:r>
            <a:r>
              <a:rPr lang="en-GB" dirty="0"/>
              <a:t>e examine tuned models that show promising performance in </a:t>
            </a:r>
            <a:r>
              <a:rPr lang="en-GB" dirty="0" err="1"/>
              <a:t>multilinguality</a:t>
            </a:r>
            <a:r>
              <a:rPr lang="en-GB" dirty="0"/>
              <a:t>. </a:t>
            </a:r>
          </a:p>
          <a:p>
            <a:r>
              <a:rPr lang="en-GB" b="1" i="1" dirty="0"/>
              <a:t>Cross-lingual supervision</a:t>
            </a:r>
            <a:r>
              <a:rPr lang="en-GB" b="1" dirty="0"/>
              <a:t> can alleviate the consistency bottleneck to enhance alignments between coreferential entities, which can be achieved by training with an explicit alignment objective or a code-switching objective. On the other hand, parallel samples providing cross-lingual generalization supervision offer limited gains to consistency.</a:t>
            </a:r>
            <a:endParaRPr lang="en-GB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7501521-41C7-0C69-F471-2E1FFA6338AD}"/>
              </a:ext>
            </a:extLst>
          </p:cNvPr>
          <p:cNvCxnSpPr>
            <a:cxnSpLocks/>
          </p:cNvCxnSpPr>
          <p:nvPr/>
        </p:nvCxnSpPr>
        <p:spPr>
          <a:xfrm flipH="1">
            <a:off x="15429583" y="25746569"/>
            <a:ext cx="4822" cy="698443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3A30B708-BE23-317B-9959-E2AABA39C22F}"/>
              </a:ext>
            </a:extLst>
          </p:cNvPr>
          <p:cNvCxnSpPr>
            <a:cxnSpLocks/>
          </p:cNvCxnSpPr>
          <p:nvPr/>
        </p:nvCxnSpPr>
        <p:spPr>
          <a:xfrm>
            <a:off x="210029" y="9552020"/>
            <a:ext cx="2136359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BA3350AC-EBDF-4D09-2557-110B77F33ECD}"/>
              </a:ext>
            </a:extLst>
          </p:cNvPr>
          <p:cNvSpPr txBox="1"/>
          <p:nvPr/>
        </p:nvSpPr>
        <p:spPr>
          <a:xfrm>
            <a:off x="407963" y="89611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3A34913-BBA3-CF11-63C7-6C35EEA2F614}"/>
              </a:ext>
            </a:extLst>
          </p:cNvPr>
          <p:cNvSpPr txBox="1"/>
          <p:nvPr/>
        </p:nvSpPr>
        <p:spPr>
          <a:xfrm>
            <a:off x="252667" y="8704740"/>
            <a:ext cx="21284969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700" b="1" dirty="0">
                <a:solidFill>
                  <a:srgbClr val="002060"/>
                </a:solidFill>
              </a:rPr>
              <a:t>Model: </a:t>
            </a:r>
            <a:r>
              <a:rPr lang="en-CN" sz="1700" dirty="0"/>
              <a:t>1) </a:t>
            </a:r>
            <a:r>
              <a:rPr lang="en-GB" sz="1700" dirty="0"/>
              <a:t>Encoder models (</a:t>
            </a:r>
            <a:r>
              <a:rPr lang="en-GB" sz="1700" dirty="0" err="1"/>
              <a:t>xlm</a:t>
            </a:r>
            <a:r>
              <a:rPr lang="en-GB" sz="1700" dirty="0"/>
              <a:t>-r from 0.3B to 10B)</a:t>
            </a:r>
            <a:r>
              <a:rPr lang="en-CN" sz="1700" dirty="0"/>
              <a:t>, 2) </a:t>
            </a:r>
            <a:r>
              <a:rPr lang="en-GB" sz="1700" dirty="0"/>
              <a:t>Encoder-Decoder models (mT0 from 0.6B to 3.7B, mT5 from 0.6B to 3.7B) , and 3) Decoder models (Llama3-instruct 1B \&amp; 8B)</a:t>
            </a:r>
            <a:endParaRPr lang="en-CN" sz="1700" dirty="0"/>
          </a:p>
          <a:p>
            <a:r>
              <a:rPr lang="en-CN" sz="1700" b="1" dirty="0"/>
              <a:t>Dataset: </a:t>
            </a:r>
            <a:r>
              <a:rPr lang="en-GB" sz="1700" dirty="0" err="1"/>
              <a:t>mLAMA</a:t>
            </a:r>
            <a:r>
              <a:rPr lang="en-GB" sz="1700" dirty="0"/>
              <a:t> provides parallel triples (object, predicate, subject) in 53 languages written in cloze, completion task format (e.g., “Paris is the capital of ”) to query knowledge in zero-shot settings.</a:t>
            </a:r>
            <a:endParaRPr lang="en-CN" sz="1700" dirty="0"/>
          </a:p>
          <a:p>
            <a:r>
              <a:rPr lang="en-CN" sz="1700" b="1" dirty="0"/>
              <a:t>Consistency Metrics:  </a:t>
            </a:r>
            <a:r>
              <a:rPr lang="en-CN" sz="1700" dirty="0"/>
              <a:t>1) </a:t>
            </a:r>
            <a:r>
              <a:rPr lang="en-GB" sz="1700" dirty="0"/>
              <a:t>Logit Lens (multiply </a:t>
            </a:r>
            <a:r>
              <a:rPr lang="en-GB"/>
              <a:t>hidden states </a:t>
            </a:r>
            <a:r>
              <a:rPr lang="en-GB" sz="1700"/>
              <a:t>by </a:t>
            </a:r>
            <a:r>
              <a:rPr lang="en-GB" sz="1700" dirty="0"/>
              <a:t>embeddings for distributions over the vocabulary): RankC without output domain (Weighted Top-5 distribution) and Accuracy (Top-1) and 2) CKA similarity </a:t>
            </a:r>
            <a:endParaRPr lang="en-GB" sz="1700" b="1" dirty="0"/>
          </a:p>
        </p:txBody>
      </p:sp>
    </p:spTree>
    <p:extLst>
      <p:ext uri="{BB962C8B-B14F-4D97-AF65-F5344CB8AC3E}">
        <p14:creationId xmlns:p14="http://schemas.microsoft.com/office/powerpoint/2010/main" val="2750072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4357</TotalTime>
  <Words>508</Words>
  <Application>Microsoft Macintosh PowerPoint</Application>
  <PresentationFormat>Custom</PresentationFormat>
  <Paragraphs>39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Apple Braille Outline 6 Dot</vt:lpstr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Lu, Xinyuan</dc:creator>
  <cp:lastModifiedBy>Office</cp:lastModifiedBy>
  <cp:revision>38</cp:revision>
  <dcterms:created xsi:type="dcterms:W3CDTF">2025-03-14T08:12:37Z</dcterms:created>
  <dcterms:modified xsi:type="dcterms:W3CDTF">2025-10-31T06:46:52Z</dcterms:modified>
</cp:coreProperties>
</file>

<file path=docProps/thumbnail.jpeg>
</file>